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1FB91-AE80-4048-83CF-3B8364E917A9}"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288243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FB91-AE80-4048-83CF-3B8364E917A9}"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290786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FB91-AE80-4048-83CF-3B8364E917A9}"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18914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1FB91-AE80-4048-83CF-3B8364E917A9}"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358526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1FB91-AE80-4048-83CF-3B8364E917A9}"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231737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1FB91-AE80-4048-83CF-3B8364E917A9}"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169767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1FB91-AE80-4048-83CF-3B8364E917A9}"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300171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1FB91-AE80-4048-83CF-3B8364E917A9}"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90530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1FB91-AE80-4048-83CF-3B8364E917A9}"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156561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1FB91-AE80-4048-83CF-3B8364E917A9}"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108519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1FB91-AE80-4048-83CF-3B8364E917A9}"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380F3-6E31-467A-A315-66428ADFC8CC}" type="slidenum">
              <a:rPr lang="en-US" smtClean="0"/>
              <a:t>‹#›</a:t>
            </a:fld>
            <a:endParaRPr lang="en-US"/>
          </a:p>
        </p:txBody>
      </p:sp>
    </p:spTree>
    <p:extLst>
      <p:ext uri="{BB962C8B-B14F-4D97-AF65-F5344CB8AC3E}">
        <p14:creationId xmlns:p14="http://schemas.microsoft.com/office/powerpoint/2010/main" val="298129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1FB91-AE80-4048-83CF-3B8364E917A9}" type="datetimeFigureOut">
              <a:rPr lang="en-US" smtClean="0"/>
              <a:t>3/12/2023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0F3-6E31-467A-A315-66428ADFC8CC}" type="slidenum">
              <a:rPr lang="en-US" smtClean="0"/>
              <a:t>‹#›</a:t>
            </a:fld>
            <a:endParaRPr lang="en-US"/>
          </a:p>
        </p:txBody>
      </p:sp>
    </p:spTree>
    <p:extLst>
      <p:ext uri="{BB962C8B-B14F-4D97-AF65-F5344CB8AC3E}">
        <p14:creationId xmlns:p14="http://schemas.microsoft.com/office/powerpoint/2010/main" val="3808659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aul.g.carroll.irishwwf@outloo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sportireland.ie/anti-doping-rul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IE" dirty="0" smtClean="0"/>
              <a:t>2023 Anti Doping Presentation to AGM</a:t>
            </a:r>
          </a:p>
          <a:p>
            <a:r>
              <a:rPr lang="en-IE" sz="2000" dirty="0" smtClean="0"/>
              <a:t>Presented by Paul Carroll, ADO</a:t>
            </a:r>
            <a:endParaRPr lang="en-US" sz="20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55576" y="2132856"/>
            <a:ext cx="7776864" cy="1440160"/>
          </a:xfrm>
          <a:prstGeom prst="rect">
            <a:avLst/>
          </a:prstGeom>
        </p:spPr>
      </p:pic>
    </p:spTree>
    <p:extLst>
      <p:ext uri="{BB962C8B-B14F-4D97-AF65-F5344CB8AC3E}">
        <p14:creationId xmlns:p14="http://schemas.microsoft.com/office/powerpoint/2010/main" val="2339850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Finally,</a:t>
            </a:r>
            <a:endParaRPr lang="en-IE" dirty="0"/>
          </a:p>
          <a:p>
            <a:r>
              <a:rPr lang="en-IE" dirty="0" smtClean="0"/>
              <a:t>Thank you for your time and patience, please keep in touch and any queries please contact me;</a:t>
            </a:r>
          </a:p>
          <a:p>
            <a:r>
              <a:rPr lang="en-IE" dirty="0">
                <a:hlinkClick r:id="rId2"/>
              </a:rPr>
              <a:t>p</a:t>
            </a:r>
            <a:r>
              <a:rPr lang="en-IE" dirty="0" smtClean="0">
                <a:hlinkClick r:id="rId2"/>
              </a:rPr>
              <a:t>aul.g.carroll.irishwwf@outlook.com</a:t>
            </a:r>
            <a:endParaRPr lang="en-IE" dirty="0" smtClean="0"/>
          </a:p>
          <a:p>
            <a:r>
              <a:rPr lang="en-IE" dirty="0" smtClean="0"/>
              <a:t>00 353 86 2338601</a:t>
            </a:r>
          </a:p>
          <a:p>
            <a:r>
              <a:rPr lang="en-IE" sz="6000" b="1" i="1" dirty="0" smtClean="0">
                <a:solidFill>
                  <a:srgbClr val="00B050"/>
                </a:solidFill>
              </a:rPr>
              <a:t>Remember – Stay Clean</a:t>
            </a:r>
            <a:endParaRPr lang="en-US" sz="6000" b="1" i="1" dirty="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786380" y="476672"/>
            <a:ext cx="3571240" cy="768350"/>
          </a:xfrm>
          <a:prstGeom prst="rect">
            <a:avLst/>
          </a:prstGeom>
        </p:spPr>
      </p:pic>
    </p:spTree>
    <p:extLst>
      <p:ext uri="{BB962C8B-B14F-4D97-AF65-F5344CB8AC3E}">
        <p14:creationId xmlns:p14="http://schemas.microsoft.com/office/powerpoint/2010/main" val="349657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2023 – What’s New?</a:t>
            </a:r>
          </a:p>
          <a:p>
            <a:r>
              <a:rPr lang="en-IE" dirty="0" smtClean="0"/>
              <a:t>1. Updated WADA List available via our website</a:t>
            </a:r>
          </a:p>
          <a:p>
            <a:r>
              <a:rPr lang="en-IE" dirty="0" smtClean="0"/>
              <a:t>2. Updated Medicine Checker available via our website</a:t>
            </a:r>
          </a:p>
          <a:p>
            <a:r>
              <a:rPr lang="en-IE" dirty="0" smtClean="0"/>
              <a:t>3. Continued Updating of all AD news on Website</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71800" y="458288"/>
            <a:ext cx="3571240" cy="768350"/>
          </a:xfrm>
          <a:prstGeom prst="rect">
            <a:avLst/>
          </a:prstGeom>
        </p:spPr>
      </p:pic>
    </p:spTree>
    <p:extLst>
      <p:ext uri="{BB962C8B-B14F-4D97-AF65-F5344CB8AC3E}">
        <p14:creationId xmlns:p14="http://schemas.microsoft.com/office/powerpoint/2010/main" val="327807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Education </a:t>
            </a:r>
          </a:p>
          <a:p>
            <a:r>
              <a:rPr lang="en-IE" dirty="0" smtClean="0"/>
              <a:t>For 2023, in association with our Coach Tutors and Boat Driving Award Tutors, ALL attending will receive an hour course from the ADO on the necessity to be vigilant for any Doping Breaches and show best practice while delivering their courses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71800" y="404664"/>
            <a:ext cx="3571240" cy="768350"/>
          </a:xfrm>
          <a:prstGeom prst="rect">
            <a:avLst/>
          </a:prstGeom>
        </p:spPr>
      </p:pic>
    </p:spTree>
    <p:extLst>
      <p:ext uri="{BB962C8B-B14F-4D97-AF65-F5344CB8AC3E}">
        <p14:creationId xmlns:p14="http://schemas.microsoft.com/office/powerpoint/2010/main" val="347124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What Rules do we have?</a:t>
            </a:r>
          </a:p>
          <a:p>
            <a:r>
              <a:rPr lang="en-IE" dirty="0" smtClean="0"/>
              <a:t>We, the </a:t>
            </a:r>
            <a:r>
              <a:rPr lang="en-IE" dirty="0" err="1" smtClean="0"/>
              <a:t>IrWWF</a:t>
            </a:r>
            <a:r>
              <a:rPr lang="en-IE" dirty="0" smtClean="0"/>
              <a:t>, have signed up to Sport Ireland Anti Doping Rules, available on Sport Ireland website at </a:t>
            </a:r>
            <a:r>
              <a:rPr lang="en-IE" sz="1600" dirty="0" smtClean="0">
                <a:solidFill>
                  <a:schemeClr val="accent1"/>
                </a:solidFill>
                <a:hlinkClick r:id="rId2"/>
              </a:rPr>
              <a:t>https://www.sportireland.ie/anti-doping-rules</a:t>
            </a:r>
            <a:endParaRPr lang="en-IE" sz="1600" dirty="0" smtClean="0">
              <a:solidFill>
                <a:schemeClr val="accent1"/>
              </a:solidFill>
            </a:endParaRPr>
          </a:p>
          <a:p>
            <a:r>
              <a:rPr lang="en-IE" dirty="0" smtClean="0"/>
              <a:t>We, as an affiliate of IWWF are also subject to their rules, and also while attending ANOC events, we are bound by the IOC Rules.</a:t>
            </a:r>
          </a:p>
          <a:p>
            <a:r>
              <a:rPr lang="en-IE" dirty="0" smtClean="0"/>
              <a:t>Simplest Rule- </a:t>
            </a:r>
            <a:r>
              <a:rPr lang="en-IE" b="1" i="1" dirty="0" smtClean="0"/>
              <a:t>STAY CLEAN</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786380" y="476672"/>
            <a:ext cx="3571240" cy="768350"/>
          </a:xfrm>
          <a:prstGeom prst="rect">
            <a:avLst/>
          </a:prstGeom>
        </p:spPr>
      </p:pic>
    </p:spTree>
    <p:extLst>
      <p:ext uri="{BB962C8B-B14F-4D97-AF65-F5344CB8AC3E}">
        <p14:creationId xmlns:p14="http://schemas.microsoft.com/office/powerpoint/2010/main" val="298607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As Part of SI’s commitment to excellence in Anti Doping they had a visit in October 2022 by an Eight Person Group from the Council of Europe:</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71800" y="476672"/>
            <a:ext cx="3643248" cy="768350"/>
          </a:xfrm>
          <a:prstGeom prst="rect">
            <a:avLst/>
          </a:prstGeom>
        </p:spPr>
      </p:pic>
    </p:spTree>
    <p:extLst>
      <p:ext uri="{BB962C8B-B14F-4D97-AF65-F5344CB8AC3E}">
        <p14:creationId xmlns:p14="http://schemas.microsoft.com/office/powerpoint/2010/main" val="134453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altLang="en-US" sz="2400" dirty="0" smtClean="0">
                <a:latin typeface="Arial" pitchFamily="34" charset="0"/>
                <a:ea typeface="ヒラギノ角ゴ Pro W3"/>
                <a:cs typeface="Arial" pitchFamily="34" charset="0"/>
              </a:rPr>
              <a:t>Three day visit of 8 person evaluation team</a:t>
            </a:r>
          </a:p>
          <a:p>
            <a:r>
              <a:rPr lang="en-GB" altLang="en-US" sz="2400" dirty="0" smtClean="0">
                <a:latin typeface="Arial" pitchFamily="34" charset="0"/>
                <a:ea typeface="ヒラギノ角ゴ Pro W3"/>
                <a:cs typeface="Arial" pitchFamily="34" charset="0"/>
              </a:rPr>
              <a:t>Evaluating the Irish Anti-Doping Programme with regard to the Council of Europe’s Anti-Doping Convention </a:t>
            </a:r>
          </a:p>
          <a:p>
            <a:r>
              <a:rPr lang="en-GB" altLang="en-US" sz="2400" dirty="0" smtClean="0">
                <a:latin typeface="Arial" pitchFamily="34" charset="0"/>
                <a:ea typeface="ヒラギノ角ゴ Pro W3"/>
                <a:cs typeface="Arial" pitchFamily="34" charset="0"/>
              </a:rPr>
              <a:t>Requested to meet a number of stakeholders</a:t>
            </a:r>
          </a:p>
          <a:p>
            <a:pPr marL="522288" lvl="2" indent="-342900">
              <a:spcAft>
                <a:spcPct val="0"/>
              </a:spcAft>
            </a:pPr>
            <a:r>
              <a:rPr lang="en-GB" altLang="en-US" sz="2000" b="1" dirty="0" smtClean="0">
                <a:latin typeface="Arial" pitchFamily="34" charset="0"/>
                <a:ea typeface="ヒラギノ角ゴ Pro W3"/>
                <a:cs typeface="Arial" pitchFamily="34" charset="0"/>
              </a:rPr>
              <a:t>Athletes</a:t>
            </a:r>
            <a:r>
              <a:rPr lang="en-GB" altLang="en-US" sz="2000" dirty="0" smtClean="0">
                <a:latin typeface="Arial" pitchFamily="34" charset="0"/>
                <a:ea typeface="ヒラギノ角ゴ Pro W3"/>
                <a:cs typeface="Arial" pitchFamily="34" charset="0"/>
              </a:rPr>
              <a:t> </a:t>
            </a:r>
          </a:p>
          <a:p>
            <a:pPr marL="522288" lvl="2" indent="-342900">
              <a:spcAft>
                <a:spcPct val="0"/>
              </a:spcAft>
            </a:pPr>
            <a:r>
              <a:rPr lang="en-GB" altLang="en-US" sz="2000" b="1" dirty="0" smtClean="0">
                <a:latin typeface="Arial" pitchFamily="34" charset="0"/>
                <a:ea typeface="ヒラギノ角ゴ Pro W3"/>
                <a:cs typeface="Arial" pitchFamily="34" charset="0"/>
              </a:rPr>
              <a:t>NGBs</a:t>
            </a:r>
            <a:endParaRPr lang="en-GB" altLang="en-US" sz="2000" dirty="0" smtClean="0">
              <a:latin typeface="Arial" pitchFamily="34" charset="0"/>
              <a:ea typeface="ヒラギノ角ゴ Pro W3"/>
              <a:cs typeface="Arial" pitchFamily="34" charset="0"/>
            </a:endParaRPr>
          </a:p>
          <a:p>
            <a:pPr marL="522288" lvl="2" indent="-342900">
              <a:spcAft>
                <a:spcPct val="0"/>
              </a:spcAft>
            </a:pPr>
            <a:r>
              <a:rPr lang="en-GB" altLang="en-US" sz="2000" b="1" dirty="0" smtClean="0">
                <a:latin typeface="Arial" pitchFamily="34" charset="0"/>
                <a:ea typeface="ヒラギノ角ゴ Pro W3"/>
                <a:cs typeface="Arial" pitchFamily="34" charset="0"/>
              </a:rPr>
              <a:t>Olympic/Paralympic </a:t>
            </a:r>
          </a:p>
          <a:p>
            <a:pPr marL="522288" lvl="2" indent="-342900">
              <a:spcAft>
                <a:spcPct val="0"/>
              </a:spcAft>
            </a:pPr>
            <a:r>
              <a:rPr lang="en-GB" altLang="en-US" sz="2000" b="1" dirty="0" smtClean="0">
                <a:latin typeface="Arial" pitchFamily="34" charset="0"/>
                <a:ea typeface="ヒラギノ角ゴ Pro W3"/>
                <a:cs typeface="Arial" pitchFamily="34" charset="0"/>
              </a:rPr>
              <a:t>Law enforcement</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86380" y="404664"/>
            <a:ext cx="3571240" cy="768350"/>
          </a:xfrm>
          <a:prstGeom prst="rect">
            <a:avLst/>
          </a:prstGeom>
        </p:spPr>
      </p:pic>
    </p:spTree>
    <p:extLst>
      <p:ext uri="{BB962C8B-B14F-4D97-AF65-F5344CB8AC3E}">
        <p14:creationId xmlns:p14="http://schemas.microsoft.com/office/powerpoint/2010/main" val="198230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defRPr/>
            </a:pPr>
            <a:r>
              <a:rPr lang="en-GB" altLang="en-US" sz="2800" dirty="0">
                <a:latin typeface="Arial" panose="020B0604020202020204" pitchFamily="34" charset="0"/>
                <a:ea typeface="ヒラギノ角ゴ Pro W3"/>
                <a:cs typeface="Arial" panose="020B0604020202020204" pitchFamily="34" charset="0"/>
              </a:rPr>
              <a:t>Preliminary </a:t>
            </a:r>
            <a:r>
              <a:rPr lang="en-GB" altLang="en-US" sz="2800" dirty="0" smtClean="0">
                <a:latin typeface="Arial" panose="020B0604020202020204" pitchFamily="34" charset="0"/>
                <a:ea typeface="ヒラギノ角ゴ Pro W3"/>
                <a:cs typeface="Arial" panose="020B0604020202020204" pitchFamily="34" charset="0"/>
              </a:rPr>
              <a:t>Observation</a:t>
            </a:r>
            <a:endParaRPr lang="en-GB" altLang="en-US" sz="2800" dirty="0">
              <a:latin typeface="Arial" panose="020B0604020202020204" pitchFamily="34" charset="0"/>
              <a:ea typeface="ヒラギノ角ゴ Pro W3"/>
              <a:cs typeface="Arial" panose="020B0604020202020204" pitchFamily="34" charset="0"/>
            </a:endParaRPr>
          </a:p>
          <a:p>
            <a:pPr>
              <a:defRPr/>
            </a:pPr>
            <a:endParaRPr lang="en-GB" altLang="en-US" sz="2800" dirty="0">
              <a:latin typeface="Arial" panose="020B0604020202020204" pitchFamily="34" charset="0"/>
              <a:ea typeface="ヒラギノ角ゴ Pro W3"/>
              <a:cs typeface="Arial" panose="020B0604020202020204" pitchFamily="34" charset="0"/>
            </a:endParaRPr>
          </a:p>
          <a:p>
            <a:pPr indent="0">
              <a:spcBef>
                <a:spcPct val="0"/>
              </a:spcBef>
              <a:buClrTx/>
              <a:buFontTx/>
              <a:buNone/>
              <a:defRPr/>
            </a:pPr>
            <a:r>
              <a:rPr lang="en-US" altLang="en-US" i="1" dirty="0" smtClean="0">
                <a:latin typeface="Calibri" panose="020F0502020204030204" pitchFamily="34" charset="0"/>
                <a:ea typeface="Calibri" panose="020F0502020204030204" pitchFamily="34" charset="0"/>
                <a:cs typeface="ヒラギノ角ゴ Pro W3"/>
              </a:rPr>
              <a:t>“</a:t>
            </a:r>
            <a:r>
              <a:rPr lang="en-US" altLang="en-US" i="1" dirty="0">
                <a:latin typeface="Calibri" panose="020F0502020204030204" pitchFamily="34" charset="0"/>
                <a:ea typeface="Calibri" panose="020F0502020204030204" pitchFamily="34" charset="0"/>
                <a:cs typeface="ヒラギノ角ゴ Pro W3"/>
              </a:rPr>
              <a:t>there is strong commitment to anti-doping work in </a:t>
            </a:r>
            <a:r>
              <a:rPr lang="en-US" altLang="en-US" i="1" dirty="0" smtClean="0">
                <a:latin typeface="Calibri" panose="020F0502020204030204" pitchFamily="34" charset="0"/>
                <a:ea typeface="Calibri" panose="020F0502020204030204" pitchFamily="34" charset="0"/>
                <a:cs typeface="ヒラギノ角ゴ Pro W3"/>
              </a:rPr>
              <a:t>Ireland </a:t>
            </a:r>
            <a:r>
              <a:rPr lang="en-US" altLang="en-US" i="1" dirty="0">
                <a:latin typeface="Calibri" panose="020F0502020204030204" pitchFamily="34" charset="0"/>
                <a:ea typeface="Calibri" panose="020F0502020204030204" pitchFamily="34" charset="0"/>
                <a:cs typeface="ヒラギノ角ゴ Pro W3"/>
              </a:rPr>
              <a:t>and a strong anti-doping culture. </a:t>
            </a:r>
            <a:r>
              <a:rPr lang="en-US" altLang="en-US" i="1" dirty="0" smtClean="0">
                <a:latin typeface="Calibri" panose="020F0502020204030204" pitchFamily="34" charset="0"/>
                <a:ea typeface="Calibri" panose="020F0502020204030204" pitchFamily="34" charset="0"/>
                <a:cs typeface="ヒラギノ角ゴ Pro W3"/>
              </a:rPr>
              <a:t>Stakeholders </a:t>
            </a:r>
            <a:r>
              <a:rPr lang="en-US" altLang="en-US" i="1" dirty="0">
                <a:latin typeface="Calibri" panose="020F0502020204030204" pitchFamily="34" charset="0"/>
                <a:ea typeface="Calibri" panose="020F0502020204030204" pitchFamily="34" charset="0"/>
                <a:cs typeface="ヒラギノ角ゴ Pro W3"/>
              </a:rPr>
              <a:t>involved in the </a:t>
            </a:r>
            <a:r>
              <a:rPr lang="en-US" altLang="en-US" i="1" dirty="0" smtClean="0">
                <a:latin typeface="Calibri" panose="020F0502020204030204" pitchFamily="34" charset="0"/>
                <a:ea typeface="Calibri" panose="020F0502020204030204" pitchFamily="34" charset="0"/>
                <a:cs typeface="ヒラギノ角ゴ Pro W3"/>
              </a:rPr>
              <a:t>anti-doping </a:t>
            </a:r>
            <a:r>
              <a:rPr lang="en-US" altLang="en-US" i="1" dirty="0">
                <a:latin typeface="Calibri" panose="020F0502020204030204" pitchFamily="34" charset="0"/>
                <a:ea typeface="Calibri" panose="020F0502020204030204" pitchFamily="34" charset="0"/>
                <a:cs typeface="ヒラギノ角ゴ Pro W3"/>
              </a:rPr>
              <a:t>policy and </a:t>
            </a:r>
            <a:r>
              <a:rPr lang="en-US" altLang="en-US" i="1" dirty="0" smtClean="0">
                <a:latin typeface="Calibri" panose="020F0502020204030204" pitchFamily="34" charset="0"/>
                <a:ea typeface="Calibri" panose="020F0502020204030204" pitchFamily="34" charset="0"/>
                <a:cs typeface="ヒラギノ角ゴ Pro W3"/>
              </a:rPr>
              <a:t>work </a:t>
            </a:r>
            <a:r>
              <a:rPr lang="en-US" altLang="en-US" i="1" dirty="0">
                <a:latin typeface="Calibri" panose="020F0502020204030204" pitchFamily="34" charset="0"/>
                <a:ea typeface="Calibri" panose="020F0502020204030204" pitchFamily="34" charset="0"/>
                <a:cs typeface="ヒラギノ角ゴ Pro W3"/>
              </a:rPr>
              <a:t>seem to be highly motivated and we had the </a:t>
            </a:r>
            <a:r>
              <a:rPr lang="en-US" altLang="en-US" i="1" dirty="0" smtClean="0">
                <a:latin typeface="Calibri" panose="020F0502020204030204" pitchFamily="34" charset="0"/>
                <a:ea typeface="Calibri" panose="020F0502020204030204" pitchFamily="34" charset="0"/>
                <a:cs typeface="ヒラギノ角ゴ Pro W3"/>
              </a:rPr>
              <a:t>impression </a:t>
            </a:r>
            <a:r>
              <a:rPr lang="en-US" altLang="en-US" i="1" dirty="0">
                <a:latin typeface="Calibri" panose="020F0502020204030204" pitchFamily="34" charset="0"/>
                <a:ea typeface="Calibri" panose="020F0502020204030204" pitchFamily="34" charset="0"/>
                <a:cs typeface="ヒラギノ角ゴ Pro W3"/>
              </a:rPr>
              <a:t>that the coordination and cooperation 	works well.”</a:t>
            </a:r>
            <a:endParaRPr lang="en-IE" altLang="en-US" dirty="0">
              <a:latin typeface="Calibri" panose="020F0502020204030204" pitchFamily="34" charset="0"/>
              <a:ea typeface="ヒラギノ角ゴ Pro W3"/>
              <a:cs typeface="ヒラギノ角ゴ Pro W3"/>
            </a:endParaRPr>
          </a:p>
          <a:p>
            <a:pPr indent="0">
              <a:spcBef>
                <a:spcPct val="0"/>
              </a:spcBef>
              <a:buClrTx/>
              <a:buFontTx/>
              <a:buNone/>
              <a:defRPr/>
            </a:pPr>
            <a:r>
              <a:rPr lang="en-IE" altLang="en-US" sz="2800" dirty="0">
                <a:latin typeface="Calibri" panose="020F0502020204030204" pitchFamily="34" charset="0"/>
                <a:ea typeface="Calibri" panose="020F0502020204030204" pitchFamily="34" charset="0"/>
                <a:cs typeface="ヒラギノ角ゴ Pro W3"/>
              </a:rPr>
              <a:t> </a:t>
            </a:r>
            <a:endParaRPr lang="en-IE" altLang="en-US" sz="4400" dirty="0">
              <a:latin typeface="Calibri" panose="020F0502020204030204" pitchFamily="34" charset="0"/>
              <a:ea typeface="ヒラギノ角ゴ Pro W3"/>
              <a:cs typeface="ヒラギノ角ゴ Pro W3"/>
            </a:endParaRP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62934" y="476672"/>
            <a:ext cx="3571240" cy="768350"/>
          </a:xfrm>
          <a:prstGeom prst="rect">
            <a:avLst/>
          </a:prstGeom>
        </p:spPr>
      </p:pic>
    </p:spTree>
    <p:extLst>
      <p:ext uri="{BB962C8B-B14F-4D97-AF65-F5344CB8AC3E}">
        <p14:creationId xmlns:p14="http://schemas.microsoft.com/office/powerpoint/2010/main" val="229867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E" dirty="0" smtClean="0"/>
              <a:t>Athletes / Coaches / Support Groups</a:t>
            </a:r>
          </a:p>
          <a:p>
            <a:r>
              <a:rPr lang="en-IE" dirty="0" smtClean="0"/>
              <a:t>For 2023, as with 2022, all Athletes who wish to be considered for funding </a:t>
            </a:r>
            <a:r>
              <a:rPr lang="en-IE" b="1" i="1" dirty="0" smtClean="0"/>
              <a:t>MUST </a:t>
            </a:r>
            <a:r>
              <a:rPr lang="en-IE" dirty="0" smtClean="0"/>
              <a:t>do the SI On Line Education Module so as to be familiar with all aspects of testing and compliance.</a:t>
            </a:r>
          </a:p>
          <a:p>
            <a:r>
              <a:rPr lang="en-IE" dirty="0" smtClean="0"/>
              <a:t>All New Coaches and Officials will also be required to do the same Module and understand their roles in compliance</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699792" y="404664"/>
            <a:ext cx="3657828" cy="768350"/>
          </a:xfrm>
          <a:prstGeom prst="rect">
            <a:avLst/>
          </a:prstGeom>
        </p:spPr>
      </p:pic>
    </p:spTree>
    <p:extLst>
      <p:ext uri="{BB962C8B-B14F-4D97-AF65-F5344CB8AC3E}">
        <p14:creationId xmlns:p14="http://schemas.microsoft.com/office/powerpoint/2010/main" val="408260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IE" dirty="0" smtClean="0"/>
              <a:t>Support Groups</a:t>
            </a:r>
          </a:p>
          <a:p>
            <a:r>
              <a:rPr lang="en-IE" dirty="0" smtClean="0"/>
              <a:t>These are our Clubs, Parents, Local Coaches, Drivers and Cable Operators etc.</a:t>
            </a:r>
          </a:p>
          <a:p>
            <a:r>
              <a:rPr lang="en-IE" dirty="0" smtClean="0"/>
              <a:t>Theses are our most important People, our Volunteers who see our Athletes both in and out of sport and can have a strong influence on their lifestyle. With so many avenues in lifestyle open to our youth, we urge you to try and promote </a:t>
            </a:r>
            <a:r>
              <a:rPr lang="en-IE" sz="3900" b="1" i="1" dirty="0" smtClean="0">
                <a:solidFill>
                  <a:srgbClr val="00B050"/>
                </a:solidFill>
              </a:rPr>
              <a:t>Clean Sport – No Drugs – of any kind!</a:t>
            </a:r>
            <a:endParaRPr lang="en-US" sz="3900" b="1" i="1" dirty="0">
              <a:solidFill>
                <a:srgbClr val="00B050"/>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86380" y="476672"/>
            <a:ext cx="3571240" cy="768350"/>
          </a:xfrm>
          <a:prstGeom prst="rect">
            <a:avLst/>
          </a:prstGeom>
        </p:spPr>
      </p:pic>
    </p:spTree>
    <p:extLst>
      <p:ext uri="{BB962C8B-B14F-4D97-AF65-F5344CB8AC3E}">
        <p14:creationId xmlns:p14="http://schemas.microsoft.com/office/powerpoint/2010/main" val="395823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423</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2570p</dc:creator>
  <cp:lastModifiedBy>2570p</cp:lastModifiedBy>
  <cp:revision>4</cp:revision>
  <dcterms:created xsi:type="dcterms:W3CDTF">2023-03-12T12:05:56Z</dcterms:created>
  <dcterms:modified xsi:type="dcterms:W3CDTF">2023-03-12T12:40:14Z</dcterms:modified>
</cp:coreProperties>
</file>